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326" r:id="rId5"/>
    <p:sldId id="328" r:id="rId6"/>
    <p:sldId id="329" r:id="rId7"/>
    <p:sldId id="330" r:id="rId8"/>
    <p:sldId id="337" r:id="rId9"/>
    <p:sldId id="331" r:id="rId10"/>
    <p:sldId id="332" r:id="rId11"/>
    <p:sldId id="285" r:id="rId12"/>
    <p:sldId id="301" r:id="rId13"/>
    <p:sldId id="333" r:id="rId14"/>
    <p:sldId id="319" r:id="rId15"/>
    <p:sldId id="334" r:id="rId16"/>
    <p:sldId id="281" r:id="rId17"/>
    <p:sldId id="282" r:id="rId18"/>
    <p:sldId id="339" r:id="rId19"/>
    <p:sldId id="314" r:id="rId20"/>
    <p:sldId id="340" r:id="rId21"/>
    <p:sldId id="304" r:id="rId22"/>
    <p:sldId id="311" r:id="rId23"/>
    <p:sldId id="257" r:id="rId24"/>
    <p:sldId id="321" r:id="rId25"/>
    <p:sldId id="322" r:id="rId26"/>
    <p:sldId id="259" r:id="rId27"/>
    <p:sldId id="258" r:id="rId28"/>
    <p:sldId id="280" r:id="rId29"/>
    <p:sldId id="306" r:id="rId30"/>
    <p:sldId id="299" r:id="rId31"/>
    <p:sldId id="338" r:id="rId32"/>
    <p:sldId id="327" r:id="rId33"/>
    <p:sldId id="336" r:id="rId34"/>
    <p:sldId id="335" r:id="rId35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13357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20B9A6-912B-5AED-244C-9A8D3C88C2C5}" v="292" dt="2021-09-14T17:09:28.020"/>
    <p1510:client id="{3580674C-63A1-4930-9FBB-49180BECEF52}" v="2" dt="2019-09-12T08:17:17.500"/>
    <p1510:client id="{49F08A84-D7CF-665C-F3F0-9CCF7DB25A9C}" v="389" dt="2021-09-09T11:07:28.910"/>
    <p1510:client id="{83905471-9FA8-AE69-93CD-724E98763486}" v="8" dt="2019-09-05T12:36:29.088"/>
    <p1510:client id="{972EEC71-E2AF-80D7-CF9C-4BA0E78341BF}" v="57" dt="2020-09-10T08:42:45.798"/>
    <p1510:client id="{C6221B49-7E24-7314-8F35-EA3A4138AF49}" v="4" dt="2020-09-09T10:03:24.490"/>
    <p1510:client id="{CE381FF6-D471-A87C-1452-20CF2197FDB7}" v="184" dt="2021-09-15T09:40:44.815"/>
    <p1510:client id="{F7895869-680B-310D-768F-5094B78BFD0A}" v="104" dt="2021-09-09T13:12:33.7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2" y="7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Tangjitwisut" userId="S::atangjitwisut@synergy.nu::17e6f383-f873-49f4-bbd6-414457f78c0d" providerId="AD" clId="Web-{CE381FF6-D471-A87C-1452-20CF2197FDB7}"/>
    <pc:docChg chg="addSld modSld sldOrd">
      <pc:chgData name="Alex Tangjitwisut" userId="S::atangjitwisut@synergy.nu::17e6f383-f873-49f4-bbd6-414457f78c0d" providerId="AD" clId="Web-{CE381FF6-D471-A87C-1452-20CF2197FDB7}" dt="2021-09-15T09:40:44.815" v="98" actId="20577"/>
      <pc:docMkLst>
        <pc:docMk/>
      </pc:docMkLst>
      <pc:sldChg chg="ord">
        <pc:chgData name="Alex Tangjitwisut" userId="S::atangjitwisut@synergy.nu::17e6f383-f873-49f4-bbd6-414457f78c0d" providerId="AD" clId="Web-{CE381FF6-D471-A87C-1452-20CF2197FDB7}" dt="2021-09-15T09:37:45.328" v="71"/>
        <pc:sldMkLst>
          <pc:docMk/>
          <pc:sldMk cId="1290731214" sldId="280"/>
        </pc:sldMkLst>
      </pc:sldChg>
      <pc:sldChg chg="ord">
        <pc:chgData name="Alex Tangjitwisut" userId="S::atangjitwisut@synergy.nu::17e6f383-f873-49f4-bbd6-414457f78c0d" providerId="AD" clId="Web-{CE381FF6-D471-A87C-1452-20CF2197FDB7}" dt="2021-09-15T09:16:04.433" v="16"/>
        <pc:sldMkLst>
          <pc:docMk/>
          <pc:sldMk cId="2261181365" sldId="282"/>
        </pc:sldMkLst>
      </pc:sldChg>
      <pc:sldChg chg="ord">
        <pc:chgData name="Alex Tangjitwisut" userId="S::atangjitwisut@synergy.nu::17e6f383-f873-49f4-bbd6-414457f78c0d" providerId="AD" clId="Web-{CE381FF6-D471-A87C-1452-20CF2197FDB7}" dt="2021-09-15T09:37:54.891" v="72"/>
        <pc:sldMkLst>
          <pc:docMk/>
          <pc:sldMk cId="3597206682" sldId="299"/>
        </pc:sldMkLst>
      </pc:sldChg>
      <pc:sldChg chg="modSp">
        <pc:chgData name="Alex Tangjitwisut" userId="S::atangjitwisut@synergy.nu::17e6f383-f873-49f4-bbd6-414457f78c0d" providerId="AD" clId="Web-{CE381FF6-D471-A87C-1452-20CF2197FDB7}" dt="2021-09-15T09:39:16.673" v="85" actId="20577"/>
        <pc:sldMkLst>
          <pc:docMk/>
          <pc:sldMk cId="3419320072" sldId="306"/>
        </pc:sldMkLst>
        <pc:spChg chg="mod">
          <ac:chgData name="Alex Tangjitwisut" userId="S::atangjitwisut@synergy.nu::17e6f383-f873-49f4-bbd6-414457f78c0d" providerId="AD" clId="Web-{CE381FF6-D471-A87C-1452-20CF2197FDB7}" dt="2021-09-15T09:39:16.673" v="85" actId="20577"/>
          <ac:spMkLst>
            <pc:docMk/>
            <pc:sldMk cId="3419320072" sldId="306"/>
            <ac:spMk id="3" creationId="{00000000-0000-0000-0000-000000000000}"/>
          </ac:spMkLst>
        </pc:spChg>
      </pc:sldChg>
      <pc:sldChg chg="modSp">
        <pc:chgData name="Alex Tangjitwisut" userId="S::atangjitwisut@synergy.nu::17e6f383-f873-49f4-bbd6-414457f78c0d" providerId="AD" clId="Web-{CE381FF6-D471-A87C-1452-20CF2197FDB7}" dt="2021-09-15T09:37:15.046" v="70" actId="20577"/>
        <pc:sldMkLst>
          <pc:docMk/>
          <pc:sldMk cId="3512465786" sldId="311"/>
        </pc:sldMkLst>
        <pc:spChg chg="mod">
          <ac:chgData name="Alex Tangjitwisut" userId="S::atangjitwisut@synergy.nu::17e6f383-f873-49f4-bbd6-414457f78c0d" providerId="AD" clId="Web-{CE381FF6-D471-A87C-1452-20CF2197FDB7}" dt="2021-09-15T09:37:15.046" v="70" actId="20577"/>
          <ac:spMkLst>
            <pc:docMk/>
            <pc:sldMk cId="3512465786" sldId="311"/>
            <ac:spMk id="2" creationId="{A19EB4A7-E3B7-42C4-B766-9DE2CB539906}"/>
          </ac:spMkLst>
        </pc:spChg>
      </pc:sldChg>
      <pc:sldChg chg="modSp">
        <pc:chgData name="Alex Tangjitwisut" userId="S::atangjitwisut@synergy.nu::17e6f383-f873-49f4-bbd6-414457f78c0d" providerId="AD" clId="Web-{CE381FF6-D471-A87C-1452-20CF2197FDB7}" dt="2021-09-15T09:19:43.530" v="52" actId="20577"/>
        <pc:sldMkLst>
          <pc:docMk/>
          <pc:sldMk cId="254614526" sldId="328"/>
        </pc:sldMkLst>
        <pc:spChg chg="mod">
          <ac:chgData name="Alex Tangjitwisut" userId="S::atangjitwisut@synergy.nu::17e6f383-f873-49f4-bbd6-414457f78c0d" providerId="AD" clId="Web-{CE381FF6-D471-A87C-1452-20CF2197FDB7}" dt="2021-09-15T09:19:43.530" v="52" actId="20577"/>
          <ac:spMkLst>
            <pc:docMk/>
            <pc:sldMk cId="254614526" sldId="328"/>
            <ac:spMk id="5" creationId="{BDB777C0-FD95-48DD-9556-9BDD61085EF8}"/>
          </ac:spMkLst>
        </pc:spChg>
      </pc:sldChg>
      <pc:sldChg chg="modSp">
        <pc:chgData name="Alex Tangjitwisut" userId="S::atangjitwisut@synergy.nu::17e6f383-f873-49f4-bbd6-414457f78c0d" providerId="AD" clId="Web-{CE381FF6-D471-A87C-1452-20CF2197FDB7}" dt="2021-09-15T09:15:57.605" v="14" actId="20577"/>
        <pc:sldMkLst>
          <pc:docMk/>
          <pc:sldMk cId="1567733031" sldId="330"/>
        </pc:sldMkLst>
        <pc:spChg chg="mod">
          <ac:chgData name="Alex Tangjitwisut" userId="S::atangjitwisut@synergy.nu::17e6f383-f873-49f4-bbd6-414457f78c0d" providerId="AD" clId="Web-{CE381FF6-D471-A87C-1452-20CF2197FDB7}" dt="2021-09-15T09:15:57.605" v="14" actId="20577"/>
          <ac:spMkLst>
            <pc:docMk/>
            <pc:sldMk cId="1567733031" sldId="330"/>
            <ac:spMk id="5" creationId="{505349BD-921A-4944-A18D-E28E8E10E50B}"/>
          </ac:spMkLst>
        </pc:spChg>
      </pc:sldChg>
      <pc:sldChg chg="modSp">
        <pc:chgData name="Alex Tangjitwisut" userId="S::atangjitwisut@synergy.nu::17e6f383-f873-49f4-bbd6-414457f78c0d" providerId="AD" clId="Web-{CE381FF6-D471-A87C-1452-20CF2197FDB7}" dt="2021-09-15T09:40:44.815" v="98" actId="20577"/>
        <pc:sldMkLst>
          <pc:docMk/>
          <pc:sldMk cId="1668580689" sldId="335"/>
        </pc:sldMkLst>
        <pc:spChg chg="mod">
          <ac:chgData name="Alex Tangjitwisut" userId="S::atangjitwisut@synergy.nu::17e6f383-f873-49f4-bbd6-414457f78c0d" providerId="AD" clId="Web-{CE381FF6-D471-A87C-1452-20CF2197FDB7}" dt="2021-09-15T09:40:44.815" v="98" actId="20577"/>
          <ac:spMkLst>
            <pc:docMk/>
            <pc:sldMk cId="1668580689" sldId="335"/>
            <ac:spMk id="5" creationId="{7236CF98-8F14-475A-BB01-11F277ADB27F}"/>
          </ac:spMkLst>
        </pc:spChg>
      </pc:sldChg>
      <pc:sldChg chg="modSp">
        <pc:chgData name="Alex Tangjitwisut" userId="S::atangjitwisut@synergy.nu::17e6f383-f873-49f4-bbd6-414457f78c0d" providerId="AD" clId="Web-{CE381FF6-D471-A87C-1452-20CF2197FDB7}" dt="2021-09-15T09:17:47.591" v="23" actId="20577"/>
        <pc:sldMkLst>
          <pc:docMk/>
          <pc:sldMk cId="2070354503" sldId="336"/>
        </pc:sldMkLst>
        <pc:spChg chg="mod">
          <ac:chgData name="Alex Tangjitwisut" userId="S::atangjitwisut@synergy.nu::17e6f383-f873-49f4-bbd6-414457f78c0d" providerId="AD" clId="Web-{CE381FF6-D471-A87C-1452-20CF2197FDB7}" dt="2021-09-15T09:17:47.591" v="23" actId="20577"/>
          <ac:spMkLst>
            <pc:docMk/>
            <pc:sldMk cId="2070354503" sldId="336"/>
            <ac:spMk id="3" creationId="{9632A44F-0C1C-4B7D-AFC7-B7F4A19E5156}"/>
          </ac:spMkLst>
        </pc:spChg>
      </pc:sldChg>
      <pc:sldChg chg="addSp delSp modSp add replId">
        <pc:chgData name="Alex Tangjitwisut" userId="S::atangjitwisut@synergy.nu::17e6f383-f873-49f4-bbd6-414457f78c0d" providerId="AD" clId="Web-{CE381FF6-D471-A87C-1452-20CF2197FDB7}" dt="2021-09-15T09:36:27.780" v="68" actId="1076"/>
        <pc:sldMkLst>
          <pc:docMk/>
          <pc:sldMk cId="3014742513" sldId="340"/>
        </pc:sldMkLst>
        <pc:spChg chg="mod">
          <ac:chgData name="Alex Tangjitwisut" userId="S::atangjitwisut@synergy.nu::17e6f383-f873-49f4-bbd6-414457f78c0d" providerId="AD" clId="Web-{CE381FF6-D471-A87C-1452-20CF2197FDB7}" dt="2021-09-15T09:29:38.602" v="59" actId="20577"/>
          <ac:spMkLst>
            <pc:docMk/>
            <pc:sldMk cId="3014742513" sldId="340"/>
            <ac:spMk id="2" creationId="{00000000-0000-0000-0000-000000000000}"/>
          </ac:spMkLst>
        </pc:spChg>
        <pc:spChg chg="mod">
          <ac:chgData name="Alex Tangjitwisut" userId="S::atangjitwisut@synergy.nu::17e6f383-f873-49f4-bbd6-414457f78c0d" providerId="AD" clId="Web-{CE381FF6-D471-A87C-1452-20CF2197FDB7}" dt="2021-09-15T09:29:33.805" v="55" actId="20577"/>
          <ac:spMkLst>
            <pc:docMk/>
            <pc:sldMk cId="3014742513" sldId="340"/>
            <ac:spMk id="3" creationId="{00000000-0000-0000-0000-000000000000}"/>
          </ac:spMkLst>
        </pc:spChg>
        <pc:picChg chg="add mod">
          <ac:chgData name="Alex Tangjitwisut" userId="S::atangjitwisut@synergy.nu::17e6f383-f873-49f4-bbd6-414457f78c0d" providerId="AD" clId="Web-{CE381FF6-D471-A87C-1452-20CF2197FDB7}" dt="2021-09-15T09:36:27.780" v="68" actId="1076"/>
          <ac:picMkLst>
            <pc:docMk/>
            <pc:sldMk cId="3014742513" sldId="340"/>
            <ac:picMk id="4" creationId="{F1278FDE-68F0-43D0-AED7-3E981500E6CC}"/>
          </ac:picMkLst>
        </pc:picChg>
        <pc:picChg chg="del">
          <ac:chgData name="Alex Tangjitwisut" userId="S::atangjitwisut@synergy.nu::17e6f383-f873-49f4-bbd6-414457f78c0d" providerId="AD" clId="Web-{CE381FF6-D471-A87C-1452-20CF2197FDB7}" dt="2021-09-15T09:29:42.024" v="60"/>
          <ac:picMkLst>
            <pc:docMk/>
            <pc:sldMk cId="3014742513" sldId="340"/>
            <ac:picMk id="5" creationId="{3BD7285A-B8BF-4999-99A6-7E4BF741A6C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CD02F-900D-42E4-8A17-CCA3BA0F2CE8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2684B-499E-40BC-BDBA-161AA7CA1B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5742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66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3686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979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75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219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893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3824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362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0850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396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5572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63990-0FB1-4658-ABB0-4ADFD52E78E4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138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ynergy.nu/activemembership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75A0E3-98A8-452E-9F51-2CAF9DE92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22930"/>
            <a:ext cx="7772400" cy="1102519"/>
          </a:xfrm>
        </p:spPr>
        <p:txBody>
          <a:bodyPr>
            <a:normAutofit/>
          </a:bodyPr>
          <a:lstStyle/>
          <a:p>
            <a:r>
              <a:rPr lang="nl-NL" sz="6600" b="1" dirty="0" err="1">
                <a:solidFill>
                  <a:srgbClr val="FFCC00"/>
                </a:solidFill>
                <a:latin typeface="open sans"/>
                <a:cs typeface="Calibri"/>
              </a:rPr>
              <a:t>Welcome</a:t>
            </a:r>
            <a:r>
              <a:rPr lang="nl-NL" sz="6600" b="1" dirty="0">
                <a:solidFill>
                  <a:srgbClr val="FFCC00"/>
                </a:solidFill>
                <a:latin typeface="open sans"/>
                <a:cs typeface="Calibri"/>
              </a:rPr>
              <a:t>!</a:t>
            </a:r>
            <a:endParaRPr lang="nl-NL" sz="6600" b="1" dirty="0">
              <a:solidFill>
                <a:srgbClr val="FFCC00"/>
              </a:solidFill>
              <a:latin typeface="open sans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362A92D-6A06-4677-B522-2526E0E066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205284"/>
            <a:ext cx="6400800" cy="131445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nl-NL" dirty="0" err="1">
                <a:solidFill>
                  <a:srgbClr val="FFCC00"/>
                </a:solidFill>
                <a:latin typeface="open sans"/>
                <a:cs typeface="Calibri"/>
              </a:rPr>
              <a:t>To</a:t>
            </a:r>
            <a:r>
              <a:rPr lang="nl-NL" dirty="0">
                <a:solidFill>
                  <a:srgbClr val="FFCC00"/>
                </a:solidFill>
                <a:latin typeface="open sans"/>
                <a:cs typeface="Calibri"/>
              </a:rPr>
              <a:t> </a:t>
            </a:r>
            <a:r>
              <a:rPr lang="nl-NL" dirty="0" err="1">
                <a:solidFill>
                  <a:srgbClr val="FFCC00"/>
                </a:solidFill>
                <a:latin typeface="open sans"/>
                <a:cs typeface="Calibri"/>
              </a:rPr>
              <a:t>the</a:t>
            </a:r>
            <a:r>
              <a:rPr lang="nl-NL" dirty="0">
                <a:solidFill>
                  <a:srgbClr val="FFCC00"/>
                </a:solidFill>
                <a:latin typeface="open sans"/>
                <a:cs typeface="Calibri"/>
              </a:rPr>
              <a:t> </a:t>
            </a:r>
            <a:r>
              <a:rPr lang="nl-NL" dirty="0" err="1">
                <a:solidFill>
                  <a:srgbClr val="FFCC00"/>
                </a:solidFill>
                <a:latin typeface="open sans"/>
                <a:cs typeface="Calibri"/>
              </a:rPr>
              <a:t>active</a:t>
            </a:r>
            <a:r>
              <a:rPr lang="nl-NL" dirty="0">
                <a:solidFill>
                  <a:srgbClr val="FFCC00"/>
                </a:solidFill>
                <a:latin typeface="open sans"/>
                <a:cs typeface="Calibri"/>
              </a:rPr>
              <a:t> </a:t>
            </a:r>
            <a:r>
              <a:rPr lang="nl-NL" dirty="0" err="1">
                <a:solidFill>
                  <a:srgbClr val="FFCC00"/>
                </a:solidFill>
                <a:latin typeface="open sans"/>
                <a:cs typeface="Calibri"/>
              </a:rPr>
              <a:t>membership</a:t>
            </a:r>
            <a:r>
              <a:rPr lang="nl-NL" dirty="0">
                <a:solidFill>
                  <a:srgbClr val="FFCC00"/>
                </a:solidFill>
                <a:latin typeface="open sans"/>
                <a:cs typeface="Calibri"/>
              </a:rPr>
              <a:t> information </a:t>
            </a:r>
            <a:r>
              <a:rPr lang="nl-NL" dirty="0" err="1">
                <a:solidFill>
                  <a:srgbClr val="FFCC00"/>
                </a:solidFill>
                <a:latin typeface="open sans"/>
                <a:cs typeface="Calibri"/>
              </a:rPr>
              <a:t>session</a:t>
            </a:r>
            <a:r>
              <a:rPr lang="nl-NL" dirty="0">
                <a:solidFill>
                  <a:srgbClr val="FFCC00"/>
                </a:solidFill>
                <a:latin typeface="open sans"/>
                <a:cs typeface="Calibri"/>
              </a:rPr>
              <a:t> </a:t>
            </a:r>
            <a:r>
              <a:rPr lang="nl-NL" dirty="0" err="1">
                <a:solidFill>
                  <a:srgbClr val="FFCC00"/>
                </a:solidFill>
                <a:latin typeface="open sans"/>
                <a:cs typeface="Calibri"/>
              </a:rPr>
              <a:t>about</a:t>
            </a:r>
            <a:r>
              <a:rPr lang="nl-NL" dirty="0">
                <a:solidFill>
                  <a:srgbClr val="FFCC00"/>
                </a:solidFill>
                <a:latin typeface="open sans"/>
                <a:cs typeface="Calibri"/>
              </a:rPr>
              <a:t> </a:t>
            </a:r>
            <a:r>
              <a:rPr lang="nl-NL" dirty="0" err="1">
                <a:solidFill>
                  <a:srgbClr val="FFCC00"/>
                </a:solidFill>
                <a:latin typeface="open sans"/>
                <a:cs typeface="Calibri"/>
              </a:rPr>
              <a:t>our</a:t>
            </a:r>
            <a:r>
              <a:rPr lang="nl-NL" dirty="0">
                <a:solidFill>
                  <a:srgbClr val="FFCC00"/>
                </a:solidFill>
                <a:latin typeface="open sans"/>
                <a:cs typeface="Calibri"/>
              </a:rPr>
              <a:t> </a:t>
            </a:r>
            <a:endParaRPr lang="nl-NL" dirty="0">
              <a:solidFill>
                <a:srgbClr val="FFCC00"/>
              </a:solidFill>
            </a:endParaRPr>
          </a:p>
          <a:p>
            <a:r>
              <a:rPr lang="nl-NL" dirty="0">
                <a:solidFill>
                  <a:srgbClr val="FFCC00"/>
                </a:solidFill>
                <a:latin typeface="open sans"/>
                <a:cs typeface="Calibri"/>
              </a:rPr>
              <a:t>23 </a:t>
            </a:r>
            <a:r>
              <a:rPr lang="nl-NL" dirty="0" err="1">
                <a:solidFill>
                  <a:srgbClr val="FFCC00"/>
                </a:solidFill>
                <a:latin typeface="open sans"/>
                <a:cs typeface="Calibri"/>
              </a:rPr>
              <a:t>committees</a:t>
            </a:r>
            <a:r>
              <a:rPr lang="nl-NL" dirty="0">
                <a:solidFill>
                  <a:srgbClr val="FFCC00"/>
                </a:solidFill>
                <a:latin typeface="open sans"/>
                <a:cs typeface="Calibri"/>
              </a:rPr>
              <a:t>! </a:t>
            </a:r>
            <a:endParaRPr lang="nl-NL" dirty="0">
              <a:solidFill>
                <a:srgbClr val="FFCC00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69EB7B5-E81F-4E2D-A05F-F735A04C3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85"/>
          <a:stretch/>
        </p:blipFill>
        <p:spPr>
          <a:xfrm>
            <a:off x="6276975" y="4066062"/>
            <a:ext cx="2867025" cy="87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27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4000" b="1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Informal</a:t>
            </a:r>
            <a:r>
              <a:rPr lang="nl-NL" sz="4000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Master </a:t>
            </a:r>
            <a:r>
              <a:rPr lang="nl-NL" sz="4000" b="1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sz="4000" b="1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Informal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activities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for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Master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students</a:t>
            </a:r>
            <a:endParaRPr lang="nl-NL" sz="2800" dirty="0" err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activities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1-2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week </a:t>
            </a: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members </a:t>
            </a:r>
          </a:p>
          <a:p>
            <a:pPr marL="0" indent="0">
              <a:buNone/>
            </a:pPr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3753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4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Magazine </a:t>
            </a:r>
            <a:r>
              <a:rPr lang="nl-NL" sz="40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r>
              <a:rPr lang="nl-NL" sz="4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sz="26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Flexibility</a:t>
            </a:r>
          </a:p>
          <a:p>
            <a:r>
              <a:rPr lang="nl-NL" sz="26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Writing</a:t>
            </a:r>
            <a:r>
              <a:rPr lang="nl-NL" sz="26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nl-NL" sz="26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6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Synergy &amp; companies</a:t>
            </a:r>
            <a:endParaRPr lang="nl-NL" dirty="0">
              <a:cs typeface="Calibri"/>
            </a:endParaRPr>
          </a:p>
          <a:p>
            <a:r>
              <a:rPr lang="nl-NL" sz="26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Broad</a:t>
            </a:r>
            <a:r>
              <a:rPr lang="nl-NL" sz="26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topics </a:t>
            </a:r>
            <a:r>
              <a:rPr lang="nl-NL" sz="26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6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nl-NL" sz="26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broad</a:t>
            </a:r>
            <a:r>
              <a:rPr lang="nl-NL" sz="26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6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study</a:t>
            </a:r>
            <a:endParaRPr lang="nl-NL" sz="26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sz="26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Write </a:t>
            </a:r>
            <a:r>
              <a:rPr lang="nl-NL" sz="26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anywhere</a:t>
            </a:r>
            <a:r>
              <a:rPr lang="nl-NL" sz="26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26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anytime</a:t>
            </a:r>
            <a:endParaRPr lang="nl-NL" sz="26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sz="26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nl-NL" sz="26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sz="26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members</a:t>
            </a:r>
          </a:p>
          <a:p>
            <a:r>
              <a:rPr lang="nl-NL" sz="26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2-3 </a:t>
            </a:r>
            <a:r>
              <a:rPr lang="nl-NL" sz="26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6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week</a:t>
            </a:r>
          </a:p>
          <a:p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7281B-917A-4BF2-BCE9-9E0BF70E29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81" y="2329384"/>
            <a:ext cx="2405785" cy="171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4031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4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Member Deal </a:t>
            </a:r>
            <a:r>
              <a:rPr lang="nl-NL" sz="40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r>
              <a:rPr lang="nl-NL" sz="4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Establish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new member deals</a:t>
            </a:r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 companies</a:t>
            </a:r>
          </a:p>
          <a:p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Examples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of member deals</a:t>
            </a:r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3-4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members</a:t>
            </a: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week</a:t>
            </a:r>
          </a:p>
          <a:p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23703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84FADA-17AB-4DA6-A200-9C8A97153107}"/>
              </a:ext>
            </a:extLst>
          </p:cNvPr>
          <p:cNvSpPr>
            <a:spLocks noGrp="1"/>
          </p:cNvSpPr>
          <p:nvPr/>
        </p:nvSpPr>
        <p:spPr>
          <a:xfrm>
            <a:off x="241176" y="19484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Nijmegen </a:t>
            </a:r>
            <a:r>
              <a:rPr lang="nl-NL" sz="3200" b="1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Career</a:t>
            </a:r>
            <a:r>
              <a:rPr lang="nl-NL" sz="3200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Event (NCE) </a:t>
            </a:r>
            <a:r>
              <a:rPr lang="nl-NL" sz="3200" b="1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sz="3200" b="1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98BFDB-A8DB-490F-9506-6BBAB18B9FF8}"/>
              </a:ext>
            </a:extLst>
          </p:cNvPr>
          <p:cNvSpPr>
            <a:spLocks noGrp="1"/>
          </p:cNvSpPr>
          <p:nvPr/>
        </p:nvSpPr>
        <p:spPr>
          <a:xfrm>
            <a:off x="241176" y="99148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Organizes the Nijmegen Career Event</a:t>
            </a:r>
            <a:br>
              <a:rPr lang="en-GB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800" i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two- day event where students and companies can meet each other in both formal- and informal settings</a:t>
            </a:r>
          </a:p>
          <a:p>
            <a:r>
              <a:rPr lang="nl-NL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</a:t>
            </a:r>
            <a:r>
              <a:rPr lang="nl-NL" sz="1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members: </a:t>
            </a:r>
          </a:p>
          <a:p>
            <a:r>
              <a:rPr lang="nl-NL" sz="1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3 </a:t>
            </a:r>
            <a:r>
              <a:rPr lang="mr-IN" sz="1800" dirty="0">
                <a:solidFill>
                  <a:srgbClr val="13357A"/>
                </a:solidFill>
                <a:latin typeface="Open Sans"/>
                <a:ea typeface="Open Sans"/>
                <a:cs typeface="Mangal"/>
              </a:rPr>
              <a:t>–</a:t>
            </a:r>
            <a:r>
              <a:rPr lang="nl-NL" sz="1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10 </a:t>
            </a:r>
            <a:r>
              <a:rPr lang="nl-NL" sz="1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hours</a:t>
            </a:r>
            <a:r>
              <a:rPr lang="nl-NL" sz="1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per week</a:t>
            </a:r>
          </a:p>
          <a:p>
            <a:r>
              <a:rPr lang="nl-NL" sz="1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Collaboration</a:t>
            </a:r>
            <a:r>
              <a:rPr lang="nl-NL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between</a:t>
            </a:r>
            <a:r>
              <a:rPr lang="nl-NL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Synergy </a:t>
            </a:r>
            <a:r>
              <a:rPr lang="nl-NL" sz="1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nl-NL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nl-NL" sz="1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nl-NL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ESV </a:t>
            </a:r>
          </a:p>
          <a:p>
            <a:endParaRPr lang="en-GB" sz="1800" i="1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2800" i="1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GB" sz="2800" i="1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GB" sz="2800" i="1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 descr="IMG_3054.JPG">
            <a:extLst>
              <a:ext uri="{FF2B5EF4-FFF2-40B4-BE49-F238E27FC236}">
                <a16:creationId xmlns:a16="http://schemas.microsoft.com/office/drawing/2014/main" id="{4BD5DCC5-AAC7-4C05-91BD-D0AA77CE78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23" y="2188890"/>
            <a:ext cx="3467458" cy="19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76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E210D-5A04-44EB-BA7D-18E9FCBDC7A4}"/>
              </a:ext>
            </a:extLst>
          </p:cNvPr>
          <p:cNvSpPr>
            <a:spLocks noGrp="1"/>
          </p:cNvSpPr>
          <p:nvPr/>
        </p:nvSpPr>
        <p:spPr>
          <a:xfrm>
            <a:off x="301178" y="37742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Career</a:t>
            </a:r>
            <a:r>
              <a:rPr lang="nl-NL" sz="4000" b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4000" b="1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sz="4000" b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18BDA6-7647-40B6-8141-F1968EB8E240}"/>
              </a:ext>
            </a:extLst>
          </p:cNvPr>
          <p:cNvSpPr>
            <a:spLocks noGrp="1"/>
          </p:cNvSpPr>
          <p:nvPr/>
        </p:nvSpPr>
        <p:spPr>
          <a:xfrm>
            <a:off x="244733" y="1399822"/>
            <a:ext cx="5122912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Formal activities</a:t>
            </a:r>
          </a:p>
          <a:p>
            <a:r>
              <a:rPr lang="en-US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Inhouse days, workshops, readings</a:t>
            </a:r>
            <a:br>
              <a:rPr lang="en-US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a business day</a:t>
            </a:r>
            <a:endParaRPr lang="en-US" dirty="0">
              <a:cs typeface="Calibri"/>
            </a:endParaRPr>
          </a:p>
          <a:p>
            <a:r>
              <a:rPr lang="en-US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committee members</a:t>
            </a:r>
          </a:p>
          <a:p>
            <a:r>
              <a:rPr lang="en-US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spent: average 3 hours per week</a:t>
            </a:r>
            <a:endParaRPr lang="nl-NL" sz="20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2" descr="https://image-store.slidesharecdn.com/700a40c2-fe4d-4513-8a90-f9f4ea0edb52-original.jpeg">
            <a:extLst>
              <a:ext uri="{FF2B5EF4-FFF2-40B4-BE49-F238E27FC236}">
                <a16:creationId xmlns:a16="http://schemas.microsoft.com/office/drawing/2014/main" id="{6B7839D8-D7D1-4D26-8200-6CEB99312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2"/>
          <a:stretch/>
        </p:blipFill>
        <p:spPr bwMode="auto">
          <a:xfrm>
            <a:off x="7239831" y="539515"/>
            <a:ext cx="1596910" cy="17206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30F9D86-B101-4AF3-B90D-DF1F4DFAB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079" y="2352978"/>
            <a:ext cx="2482662" cy="172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81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4000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Party </a:t>
            </a:r>
            <a:r>
              <a:rPr lang="nl-NL" sz="4000" b="1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sz="4000" b="1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057858"/>
            <a:ext cx="8229600" cy="30277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Organises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sorts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parties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b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21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Open BA Party</a:t>
            </a:r>
            <a:br>
              <a:rPr lang="nl-NL" sz="21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21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nl-NL" sz="21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BeRe</a:t>
            </a:r>
            <a:r>
              <a:rPr lang="nl-NL" sz="21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Party</a:t>
            </a:r>
            <a:br>
              <a:rPr lang="nl-NL" sz="21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21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Management Madness</a:t>
            </a:r>
            <a:endParaRPr lang="nl-NL" sz="2100" dirty="0"/>
          </a:p>
          <a:p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Often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uses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themes</a:t>
            </a:r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members</a:t>
            </a: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1-2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week </a:t>
            </a:r>
          </a:p>
          <a:p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 descr="Afbeelding met persoon, poseren, menigte&#10;&#10;Automatisch gegenereerde beschrijving">
            <a:extLst>
              <a:ext uri="{FF2B5EF4-FFF2-40B4-BE49-F238E27FC236}">
                <a16:creationId xmlns:a16="http://schemas.microsoft.com/office/drawing/2014/main" id="{8E9A778B-8AE3-4C7E-BDA2-5D0499B37A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27" y="2002333"/>
            <a:ext cx="3124962" cy="208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7548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sz="4000" b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 Development </a:t>
            </a:r>
            <a:r>
              <a:rPr lang="nl-NL" sz="4000" b="1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sz="4000" b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057858"/>
            <a:ext cx="8229600" cy="30277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own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practical skills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talent</a:t>
            </a:r>
            <a:endParaRPr lang="nl-NL" dirty="0"/>
          </a:p>
          <a:p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necessarily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within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professional context </a:t>
            </a: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 on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finding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interesting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opportunities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workshops, speakers etc. </a:t>
            </a: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members</a:t>
            </a: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1-2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week </a:t>
            </a:r>
          </a:p>
          <a:p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BD7285A-B8BF-4999-99A6-7E4BF741A6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47" y="2650223"/>
            <a:ext cx="2358303" cy="157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7808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4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Photo </a:t>
            </a:r>
            <a:r>
              <a:rPr lang="nl-NL" sz="40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057858"/>
            <a:ext cx="8229600" cy="30277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Making pictures &amp;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filming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during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</a:t>
            </a:r>
            <a:endParaRPr lang="en-US" sz="2800" dirty="0">
              <a:ea typeface="+mn-lt"/>
              <a:cs typeface="+mn-lt"/>
            </a:endParaRPr>
          </a:p>
          <a:p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Synergy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activities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&amp; making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them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</a:t>
            </a:r>
            <a:endParaRPr lang="en-US" sz="2800" dirty="0">
              <a:ea typeface="+mn-lt"/>
              <a:cs typeface="+mn-lt"/>
            </a:endParaRPr>
          </a:p>
          <a:p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‘website ready’</a:t>
            </a:r>
            <a:endParaRPr lang="en-US" sz="2800" dirty="0">
              <a:ea typeface="+mn-lt"/>
              <a:cs typeface="+mn-lt"/>
            </a:endParaRPr>
          </a:p>
          <a:p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4 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members </a:t>
            </a:r>
            <a:b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</a:b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(more members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possible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)</a:t>
            </a:r>
            <a:endParaRPr lang="en-US" sz="2800" dirty="0">
              <a:ea typeface="+mn-lt"/>
              <a:cs typeface="+mn-lt"/>
            </a:endParaRPr>
          </a:p>
          <a:p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1 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to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2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hours</a:t>
            </a:r>
            <a:r>
              <a:rPr lang="nl-NL" sz="280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a week</a:t>
            </a:r>
            <a:endParaRPr lang="nl-NL">
              <a:latin typeface="open sans"/>
              <a:ea typeface="open sans"/>
              <a:cs typeface="open sans"/>
            </a:endParaRPr>
          </a:p>
        </p:txBody>
      </p:sp>
      <p:pic>
        <p:nvPicPr>
          <p:cNvPr id="4" name="Afbeelding 5" descr="Afbeelding met persoon, mensen&#10;&#10;Automatisch gegenereerde beschrijving">
            <a:extLst>
              <a:ext uri="{FF2B5EF4-FFF2-40B4-BE49-F238E27FC236}">
                <a16:creationId xmlns:a16="http://schemas.microsoft.com/office/drawing/2014/main" id="{F1278FDE-68F0-43D0-AED7-3E981500E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511" y="1693200"/>
            <a:ext cx="3660422" cy="244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4251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nl-NL" sz="4000" b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 </a:t>
            </a:r>
            <a:r>
              <a:rPr lang="nl-NL" sz="4000" b="1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sz="4000" b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14867" y="988855"/>
            <a:ext cx="8229600" cy="18845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Knowledge of Adobe is not necessary, there will be a workshop </a:t>
            </a:r>
          </a:p>
          <a:p>
            <a: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Motivated to learn</a:t>
            </a:r>
          </a:p>
          <a:p>
            <a: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 editing</a:t>
            </a:r>
          </a:p>
          <a:p>
            <a: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committee members </a:t>
            </a:r>
          </a:p>
          <a:p>
            <a: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time spend depends on the requests</a:t>
            </a:r>
            <a:endParaRPr lang="en-US" sz="2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62A1E10-0AC5-4820-935D-B598C948A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86" y="2749573"/>
            <a:ext cx="1421199" cy="138989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1C4A055-0089-4A04-B507-F850573A0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9" t="2783" r="4242" b="7676"/>
          <a:stretch/>
        </p:blipFill>
        <p:spPr>
          <a:xfrm>
            <a:off x="4016032" y="2743032"/>
            <a:ext cx="1469317" cy="1389895"/>
          </a:xfrm>
          <a:prstGeom prst="rect">
            <a:avLst/>
          </a:prstGeom>
        </p:spPr>
      </p:pic>
      <p:pic>
        <p:nvPicPr>
          <p:cNvPr id="1026" name="Picture 2" descr="Afbeeldingsresultaat voor sony vegas logo">
            <a:extLst>
              <a:ext uri="{FF2B5EF4-FFF2-40B4-BE49-F238E27FC236}">
                <a16:creationId xmlns:a16="http://schemas.microsoft.com/office/drawing/2014/main" id="{58578E5B-45EC-442C-BD0F-37BF6B5477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r="11247"/>
          <a:stretch/>
        </p:blipFill>
        <p:spPr bwMode="auto">
          <a:xfrm>
            <a:off x="7236296" y="2643758"/>
            <a:ext cx="1237549" cy="16328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dobe Photoshop CC Logo Vector">
            <a:extLst>
              <a:ext uri="{FF2B5EF4-FFF2-40B4-BE49-F238E27FC236}">
                <a16:creationId xmlns:a16="http://schemas.microsoft.com/office/drawing/2014/main" id="{2E893D0E-75B3-4A42-9816-743D9AACF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59" y="2743032"/>
            <a:ext cx="1421199" cy="1421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dobe Premiere Pro CC Logo Vector">
            <a:extLst>
              <a:ext uri="{FF2B5EF4-FFF2-40B4-BE49-F238E27FC236}">
                <a16:creationId xmlns:a16="http://schemas.microsoft.com/office/drawing/2014/main" id="{48FDCA02-0D4A-4512-9036-87F60DD98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223" y="2749573"/>
            <a:ext cx="1421199" cy="1421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12708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9EB4A7-E3B7-42C4-B766-9DE2CB539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40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Sports</a:t>
            </a:r>
            <a:r>
              <a:rPr lang="nl-NL" sz="4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nl-NL" sz="40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9739EB-6F42-4700-B47B-885B9664D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883767"/>
          </a:xfrm>
        </p:spPr>
        <p:txBody>
          <a:bodyPr>
            <a:normAutofit fontScale="92500" lnSpcReduction="10000"/>
          </a:bodyPr>
          <a:lstStyle/>
          <a:p>
            <a:r>
              <a:rPr lang="nl-NL" dirty="0">
                <a:solidFill>
                  <a:srgbClr val="13357A"/>
                </a:solidFill>
              </a:rPr>
              <a:t>7 </a:t>
            </a:r>
            <a:r>
              <a:rPr lang="nl-NL" dirty="0" err="1">
                <a:solidFill>
                  <a:srgbClr val="13357A"/>
                </a:solidFill>
              </a:rPr>
              <a:t>committee</a:t>
            </a:r>
            <a:r>
              <a:rPr lang="nl-NL" dirty="0">
                <a:solidFill>
                  <a:srgbClr val="13357A"/>
                </a:solidFill>
              </a:rPr>
              <a:t> members</a:t>
            </a:r>
          </a:p>
          <a:p>
            <a:r>
              <a:rPr lang="nl-NL" dirty="0">
                <a:solidFill>
                  <a:srgbClr val="13357A"/>
                </a:solidFill>
              </a:rPr>
              <a:t>1-2 </a:t>
            </a:r>
            <a:r>
              <a:rPr lang="nl-NL" dirty="0" err="1">
                <a:solidFill>
                  <a:srgbClr val="13357A"/>
                </a:solidFill>
              </a:rPr>
              <a:t>hours</a:t>
            </a:r>
            <a:r>
              <a:rPr lang="nl-NL" dirty="0">
                <a:solidFill>
                  <a:srgbClr val="13357A"/>
                </a:solidFill>
              </a:rPr>
              <a:t> a week</a:t>
            </a:r>
          </a:p>
          <a:p>
            <a:r>
              <a:rPr lang="nl-NL" dirty="0">
                <a:solidFill>
                  <a:srgbClr val="13357A"/>
                </a:solidFill>
              </a:rPr>
              <a:t>2 Free </a:t>
            </a:r>
            <a:r>
              <a:rPr lang="nl-NL" dirty="0" err="1">
                <a:solidFill>
                  <a:srgbClr val="13357A"/>
                </a:solidFill>
              </a:rPr>
              <a:t>activities</a:t>
            </a:r>
            <a:endParaRPr lang="nl-NL" dirty="0">
              <a:solidFill>
                <a:srgbClr val="13357A"/>
              </a:solidFill>
            </a:endParaRPr>
          </a:p>
          <a:p>
            <a:r>
              <a:rPr lang="nl-NL" dirty="0">
                <a:solidFill>
                  <a:srgbClr val="13357A"/>
                </a:solidFill>
              </a:rPr>
              <a:t>2 </a:t>
            </a:r>
            <a:r>
              <a:rPr lang="nl-NL" dirty="0" err="1">
                <a:solidFill>
                  <a:srgbClr val="13357A"/>
                </a:solidFill>
              </a:rPr>
              <a:t>Fixed</a:t>
            </a:r>
            <a:r>
              <a:rPr lang="nl-NL" dirty="0">
                <a:solidFill>
                  <a:srgbClr val="13357A"/>
                </a:solidFill>
              </a:rPr>
              <a:t> </a:t>
            </a:r>
            <a:r>
              <a:rPr lang="nl-NL" dirty="0" err="1">
                <a:solidFill>
                  <a:srgbClr val="13357A"/>
                </a:solidFill>
              </a:rPr>
              <a:t>activities</a:t>
            </a:r>
            <a:endParaRPr lang="nl-NL" dirty="0">
              <a:solidFill>
                <a:srgbClr val="13357A"/>
              </a:solidFill>
            </a:endParaRPr>
          </a:p>
          <a:p>
            <a:pPr lvl="1"/>
            <a:r>
              <a:rPr lang="nl-NL" sz="2300" dirty="0">
                <a:solidFill>
                  <a:srgbClr val="13357A"/>
                </a:solidFill>
              </a:rPr>
              <a:t>Batavierenrace</a:t>
            </a:r>
          </a:p>
          <a:p>
            <a:pPr lvl="1"/>
            <a:r>
              <a:rPr lang="nl-NL" sz="2300" dirty="0">
                <a:solidFill>
                  <a:srgbClr val="13357A"/>
                </a:solidFill>
              </a:rPr>
              <a:t>Soccer </a:t>
            </a:r>
            <a:r>
              <a:rPr lang="nl-NL" sz="2300" dirty="0" err="1">
                <a:solidFill>
                  <a:srgbClr val="13357A"/>
                </a:solidFill>
              </a:rPr>
              <a:t>Tournament</a:t>
            </a:r>
            <a:endParaRPr lang="nl-NL" sz="2300" dirty="0">
              <a:solidFill>
                <a:srgbClr val="13357A"/>
              </a:solidFill>
            </a:endParaRPr>
          </a:p>
          <a:p>
            <a:endParaRPr lang="nl-NL" dirty="0">
              <a:solidFill>
                <a:srgbClr val="13357A"/>
              </a:solidFill>
            </a:endParaRPr>
          </a:p>
          <a:p>
            <a:pPr marL="457200" lvl="1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882ECCA-0D8D-4240-9BB8-393252E37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176" y="1635241"/>
            <a:ext cx="3692624" cy="22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65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6D87F09-B68E-47CE-AE27-D2B92D907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nl-NL" sz="4000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Committees in general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BDB777C0-FD95-48DD-9556-9BDD61085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60" y="987574"/>
            <a:ext cx="8229600" cy="33944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Committees organize +/- 150 activities every year</a:t>
            </a:r>
          </a:p>
          <a:p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Responsible for every aspect of the activity</a:t>
            </a:r>
          </a:p>
          <a:p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Formal, informal, trips, support </a:t>
            </a:r>
          </a:p>
          <a:p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Workload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per week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differs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per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</a:p>
          <a:p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Practical experience</a:t>
            </a:r>
          </a:p>
          <a:p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Cooperate</a:t>
            </a:r>
          </a:p>
          <a:p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Meet new people</a:t>
            </a:r>
          </a:p>
          <a:p>
            <a:pPr marL="0" indent="0">
              <a:buNone/>
            </a:pPr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14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B73DCBAB-C936-48B8-933B-1F033675632C}"/>
              </a:ext>
            </a:extLst>
          </p:cNvPr>
          <p:cNvSpPr>
            <a:spLocks noGrp="1"/>
          </p:cNvSpPr>
          <p:nvPr/>
        </p:nvSpPr>
        <p:spPr>
          <a:xfrm>
            <a:off x="511703" y="2024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Synergy</a:t>
            </a:r>
            <a:r>
              <a:rPr lang="nl-NL" sz="4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Drink</a:t>
            </a:r>
            <a:endParaRPr lang="nl-NL" sz="4000" b="1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B081CA18-477B-4E17-B5B1-AD8C8E078312}"/>
              </a:ext>
            </a:extLst>
          </p:cNvPr>
          <p:cNvSpPr>
            <a:spLocks noGrp="1"/>
          </p:cNvSpPr>
          <p:nvPr/>
        </p:nvSpPr>
        <p:spPr>
          <a:xfrm>
            <a:off x="511703" y="119657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  <a:r>
              <a:rPr lang="nl-NL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nl-NL" sz="1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nl-NL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organize</a:t>
            </a:r>
            <a:r>
              <a:rPr lang="nl-NL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nl-NL" dirty="0"/>
          </a:p>
          <a:p>
            <a:pPr lvl="1"/>
            <a:r>
              <a:rPr lang="nl-NL" sz="1800" dirty="0" err="1">
                <a:solidFill>
                  <a:srgbClr val="13357A"/>
                </a:solidFill>
                <a:latin typeface="Open Sans"/>
              </a:rPr>
              <a:t>Monthly</a:t>
            </a:r>
            <a:r>
              <a:rPr lang="nl-NL" sz="1800" dirty="0">
                <a:solidFill>
                  <a:srgbClr val="13357A"/>
                </a:solidFill>
                <a:latin typeface="Open Sans"/>
              </a:rPr>
              <a:t> Synergy Drink</a:t>
            </a:r>
          </a:p>
          <a:p>
            <a:pPr lvl="1"/>
            <a:r>
              <a:rPr lang="nl-NL" sz="1800" dirty="0" err="1">
                <a:solidFill>
                  <a:srgbClr val="13357A"/>
                </a:solidFill>
                <a:latin typeface="Open Sans"/>
              </a:rPr>
              <a:t>After</a:t>
            </a:r>
            <a:r>
              <a:rPr lang="nl-NL" sz="1800" dirty="0">
                <a:solidFill>
                  <a:srgbClr val="13357A"/>
                </a:solidFill>
                <a:latin typeface="Open Sans"/>
              </a:rPr>
              <a:t> </a:t>
            </a:r>
            <a:r>
              <a:rPr lang="nl-NL" sz="1800" dirty="0" err="1">
                <a:solidFill>
                  <a:srgbClr val="13357A"/>
                </a:solidFill>
                <a:latin typeface="Open Sans"/>
              </a:rPr>
              <a:t>Exam</a:t>
            </a:r>
            <a:r>
              <a:rPr lang="nl-NL" sz="1800" dirty="0">
                <a:solidFill>
                  <a:srgbClr val="13357A"/>
                </a:solidFill>
                <a:latin typeface="Open Sans"/>
              </a:rPr>
              <a:t> Lunches/Drinks</a:t>
            </a:r>
          </a:p>
          <a:p>
            <a:pPr lvl="1"/>
            <a:r>
              <a:rPr lang="nl-NL" sz="1800" dirty="0">
                <a:solidFill>
                  <a:srgbClr val="13357A"/>
                </a:solidFill>
                <a:latin typeface="Open Sans"/>
              </a:rPr>
              <a:t>Synergy </a:t>
            </a:r>
            <a:r>
              <a:rPr lang="nl-NL" sz="1800" dirty="0" err="1">
                <a:solidFill>
                  <a:srgbClr val="13357A"/>
                </a:solidFill>
                <a:latin typeface="Open Sans"/>
              </a:rPr>
              <a:t>Division</a:t>
            </a:r>
            <a:endParaRPr lang="nl-NL" sz="1800" dirty="0">
              <a:solidFill>
                <a:srgbClr val="13357A"/>
              </a:solidFill>
              <a:latin typeface="Open Sans"/>
            </a:endParaRPr>
          </a:p>
          <a:p>
            <a:pPr lvl="1"/>
            <a:endParaRPr lang="nl-NL" sz="1800" dirty="0">
              <a:solidFill>
                <a:srgbClr val="13357A"/>
              </a:solidFill>
              <a:latin typeface="Open Sans"/>
            </a:endParaRPr>
          </a:p>
          <a:p>
            <a:r>
              <a:rPr lang="nl-NL" sz="1800" dirty="0">
                <a:solidFill>
                  <a:srgbClr val="13357A"/>
                </a:solidFill>
                <a:latin typeface="Open Sans"/>
              </a:rPr>
              <a:t>8 </a:t>
            </a:r>
            <a:r>
              <a:rPr lang="nl-NL" sz="1800" dirty="0" err="1">
                <a:solidFill>
                  <a:srgbClr val="13357A"/>
                </a:solidFill>
                <a:latin typeface="Open Sans"/>
              </a:rPr>
              <a:t>committee</a:t>
            </a:r>
            <a:r>
              <a:rPr lang="nl-NL" sz="1800" dirty="0">
                <a:solidFill>
                  <a:srgbClr val="13357A"/>
                </a:solidFill>
                <a:latin typeface="Open Sans"/>
              </a:rPr>
              <a:t> members</a:t>
            </a:r>
          </a:p>
          <a:p>
            <a:r>
              <a:rPr lang="nl-NL" sz="1800" dirty="0">
                <a:solidFill>
                  <a:srgbClr val="13357A"/>
                </a:solidFill>
                <a:latin typeface="Open Sans"/>
              </a:rPr>
              <a:t>1 or 2 </a:t>
            </a:r>
            <a:r>
              <a:rPr lang="nl-NL" sz="1800" dirty="0" err="1">
                <a:solidFill>
                  <a:srgbClr val="13357A"/>
                </a:solidFill>
                <a:latin typeface="Open Sans"/>
              </a:rPr>
              <a:t>hours</a:t>
            </a:r>
            <a:r>
              <a:rPr lang="nl-NL" sz="1800" dirty="0">
                <a:solidFill>
                  <a:srgbClr val="13357A"/>
                </a:solidFill>
                <a:latin typeface="Open Sans"/>
              </a:rPr>
              <a:t> per week</a:t>
            </a:r>
          </a:p>
        </p:txBody>
      </p:sp>
      <p:pic>
        <p:nvPicPr>
          <p:cNvPr id="12" name="Afbeelding 11" descr="Afbeelding met persoon, mensen, oranje, vasthouden&#10;&#10;Beschrijving is gegenereerd met zeer hoge betrouwbaarheid">
            <a:extLst>
              <a:ext uri="{FF2B5EF4-FFF2-40B4-BE49-F238E27FC236}">
                <a16:creationId xmlns:a16="http://schemas.microsoft.com/office/drawing/2014/main" id="{5BB8105D-70BC-482B-BC6E-5DC4FAC05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898" y="0"/>
            <a:ext cx="3294647" cy="217857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91F6B7B-5090-4AC4-92B5-F0D55BB6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125" y="2315500"/>
            <a:ext cx="2537668" cy="183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6900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212854-8653-40E4-9CC7-3BA151D28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4000" b="1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Synergy</a:t>
            </a:r>
            <a:r>
              <a:rPr lang="nl-NL" sz="4000" b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Weekend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15797B-93C0-456F-A276-6A0C4F20E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02433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Organizing</a:t>
            </a:r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member weekend </a:t>
            </a:r>
            <a:endParaRPr lang="nl-NL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The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organizes</a:t>
            </a:r>
            <a:b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22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- </a:t>
            </a:r>
            <a:r>
              <a:rPr lang="nl-NL" sz="22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Activities</a:t>
            </a:r>
            <a:b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22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- Transportation </a:t>
            </a:r>
            <a:b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22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- Food</a:t>
            </a: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</a:t>
            </a:r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members</a:t>
            </a: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1-3 </a:t>
            </a:r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week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A9E0DC8-536A-4770-9B22-C21FAE197B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88" y="2155345"/>
            <a:ext cx="3103411" cy="20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25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11B27-4B6E-40FD-8BE5-6D328A87B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000" b="1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Committees</a:t>
            </a:r>
            <a:r>
              <a:rPr lang="nl-NL" sz="4000" b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4000" b="1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</a:t>
            </a:r>
            <a:r>
              <a:rPr lang="nl-NL" sz="4000" b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start in </a:t>
            </a:r>
            <a:r>
              <a:rPr lang="nl-NL" sz="4000" b="1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February</a:t>
            </a:r>
            <a:endParaRPr lang="nl-NL" sz="4000" b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AE1280-6C86-497A-8E79-3BBF115B6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95577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Atlas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</a:t>
            </a:r>
            <a:endParaRPr lang="nl-NL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Business Trip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endParaRPr lang="nl-NL" dirty="0" err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Orientation</a:t>
            </a:r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Week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</a:p>
          <a:p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Kick-off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endParaRPr lang="nl-NL" dirty="0" err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Ski Trip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endParaRPr lang="nl-NL" dirty="0" err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Synergy</a:t>
            </a:r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Week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endParaRPr lang="nl-NL" dirty="0" err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nl-NL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131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05E9E-4B05-4F97-B279-DF699D716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srgbClr val="13357A"/>
                </a:solidFill>
                <a:latin typeface="Open Sans" panose="020B0606030504020204"/>
              </a:rPr>
              <a:t>Atlas</a:t>
            </a:r>
            <a:r>
              <a:rPr lang="en-GB" sz="4000" b="1" dirty="0">
                <a:solidFill>
                  <a:srgbClr val="002060"/>
                </a:solidFill>
                <a:latin typeface="Open Sans" panose="020B0606030504020204"/>
              </a:rPr>
              <a:t> Committee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57ADB-F801-4149-86D9-9E221B211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9486"/>
            <a:ext cx="8229600" cy="33944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Yearly business trip for 40 people, 7/8 days (April/May)</a:t>
            </a:r>
          </a:p>
          <a:p>
            <a:r>
              <a:rPr lang="en-GB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Company visits, cultural activities, clubbing in a foreign city!</a:t>
            </a:r>
          </a:p>
          <a:p>
            <a:r>
              <a:rPr lang="en-GB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6 committee members </a:t>
            </a:r>
            <a:endParaRPr lang="en-GB" sz="24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1-4 hours a week, differs per period</a:t>
            </a:r>
          </a:p>
        </p:txBody>
      </p:sp>
    </p:spTree>
    <p:extLst>
      <p:ext uri="{BB962C8B-B14F-4D97-AF65-F5344CB8AC3E}">
        <p14:creationId xmlns:p14="http://schemas.microsoft.com/office/powerpoint/2010/main" val="126964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87A8F703-0AA0-4029-A51D-D49F108A8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nl-NL" sz="4000" b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Trip </a:t>
            </a:r>
            <a:r>
              <a:rPr lang="nl-NL" sz="4000" b="1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sz="4000" b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4A51C73-EF4E-4CA4-A70E-19A762A81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15" y="1063229"/>
            <a:ext cx="8229600" cy="23077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Organizing</a:t>
            </a:r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business trip </a:t>
            </a:r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</a:t>
            </a:r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European </a:t>
            </a:r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</a:t>
            </a:r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</a:t>
            </a:r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members</a:t>
            </a: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</a:t>
            </a:r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week</a:t>
            </a:r>
          </a:p>
          <a:p>
            <a:pPr marL="0" indent="0">
              <a:buNone/>
            </a:pPr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2" descr="Afbeelding met persoon, binnen, groep, mensen&#10;&#10;Automatisch gegenereerde beschrijving">
            <a:extLst>
              <a:ext uri="{FF2B5EF4-FFF2-40B4-BE49-F238E27FC236}">
                <a16:creationId xmlns:a16="http://schemas.microsoft.com/office/drawing/2014/main" id="{365BFE8F-853F-4162-8CCF-6E5572252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067" y="2055564"/>
            <a:ext cx="3611033" cy="202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63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E3C76A-132E-49DF-A6CB-B58741C5FDA4}"/>
              </a:ext>
            </a:extLst>
          </p:cNvPr>
          <p:cNvSpPr>
            <a:spLocks noGrp="1"/>
          </p:cNvSpPr>
          <p:nvPr/>
        </p:nvSpPr>
        <p:spPr>
          <a:xfrm>
            <a:off x="442074" y="26749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Kick Off </a:t>
            </a:r>
            <a:r>
              <a:rPr lang="nl-NL" sz="40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endParaRPr lang="nl-NL" sz="4000" b="1" dirty="0" err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E8FEC8-C831-4B9E-B7E7-068755BFF1E4}"/>
              </a:ext>
            </a:extLst>
          </p:cNvPr>
          <p:cNvSpPr>
            <a:spLocks noGrp="1"/>
          </p:cNvSpPr>
          <p:nvPr/>
        </p:nvSpPr>
        <p:spPr>
          <a:xfrm>
            <a:off x="472326" y="1037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</a:t>
            </a:r>
            <a:r>
              <a:rPr lang="nl-NL" sz="24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members</a:t>
            </a:r>
          </a:p>
          <a:p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13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activities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(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formal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and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informal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)</a:t>
            </a:r>
            <a:br>
              <a:rPr lang="nl-N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in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October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and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September. </a:t>
            </a:r>
            <a:endParaRPr lang="nl-NL" sz="24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2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to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3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hours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/week</a:t>
            </a:r>
          </a:p>
          <a:p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5406E00-79E8-4D71-B2A3-C2E4B97DA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07"/>
          <a:stretch/>
        </p:blipFill>
        <p:spPr>
          <a:xfrm rot="6126679">
            <a:off x="6009713" y="1016819"/>
            <a:ext cx="2626445" cy="247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31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Orientation</a:t>
            </a:r>
            <a:r>
              <a:rPr lang="nl-NL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Week </a:t>
            </a:r>
            <a:r>
              <a:rPr lang="nl-NL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1913" y="1131590"/>
            <a:ext cx="8229600" cy="30243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</a:t>
            </a:r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Orientation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week</a:t>
            </a:r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2"/>
            <a:r>
              <a:rPr lang="nl-NL" sz="16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Orientation</a:t>
            </a:r>
            <a:r>
              <a:rPr lang="nl-NL" sz="16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nl-NL" sz="16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battle</a:t>
            </a:r>
            <a:endParaRPr lang="nl-NL" sz="1600" dirty="0" err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2"/>
            <a:r>
              <a:rPr lang="nl-NL" sz="16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 </a:t>
            </a:r>
            <a:r>
              <a:rPr lang="nl-NL" sz="16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activity</a:t>
            </a:r>
            <a:endParaRPr lang="nl-NL" sz="16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2"/>
            <a:r>
              <a:rPr lang="nl-NL" sz="16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Three </a:t>
            </a:r>
            <a:r>
              <a:rPr lang="nl-NL" sz="16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parties</a:t>
            </a:r>
            <a:endParaRPr lang="nl-NL" sz="1600" dirty="0" err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members</a:t>
            </a: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 week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Tijdelijke aanduiding voor inhoud 3" descr="FB_IMG_1535720645901.jpg">
            <a:extLst>
              <a:ext uri="{FF2B5EF4-FFF2-40B4-BE49-F238E27FC236}">
                <a16:creationId xmlns:a16="http://schemas.microsoft.com/office/drawing/2014/main" id="{7674C104-65C7-4B62-AC10-D08C3B8B9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3" t="14740" r="23274" b="19083"/>
          <a:stretch/>
        </p:blipFill>
        <p:spPr>
          <a:xfrm>
            <a:off x="5039679" y="987574"/>
            <a:ext cx="367240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20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245B609A-2EE5-4819-92A3-0EEADFD9D804}"/>
              </a:ext>
            </a:extLst>
          </p:cNvPr>
          <p:cNvSpPr>
            <a:spLocks noGrp="1"/>
          </p:cNvSpPr>
          <p:nvPr/>
        </p:nvSpPr>
        <p:spPr>
          <a:xfrm>
            <a:off x="457200" y="26749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 Trip </a:t>
            </a:r>
            <a:r>
              <a:rPr lang="nl-NL" sz="4000" b="1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sz="4000" b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EE664C-81BA-4A24-B287-1625F0F36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00151"/>
            <a:ext cx="8075240" cy="29557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Organizing a ski trip for 40 people </a:t>
            </a:r>
          </a:p>
          <a:p>
            <a:r>
              <a:rPr lang="en-US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committee members </a:t>
            </a:r>
          </a:p>
          <a:p>
            <a:r>
              <a:rPr lang="en-US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 do: </a:t>
            </a:r>
            <a:br>
              <a:rPr lang="en-US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Location                 </a:t>
            </a:r>
            <a:b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Evening activities </a:t>
            </a:r>
            <a:b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Introduction activity </a:t>
            </a:r>
            <a:b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Final drink</a:t>
            </a:r>
          </a:p>
          <a:p>
            <a:r>
              <a:rPr lang="en-US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hours a week</a:t>
            </a:r>
            <a:endParaRPr lang="nl-NL" i="1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0058185-D01B-4122-AAD2-D416A7CA9FD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0" t="29438" b="3811"/>
          <a:stretch/>
        </p:blipFill>
        <p:spPr>
          <a:xfrm>
            <a:off x="6306470" y="2713000"/>
            <a:ext cx="2837530" cy="15149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DC172E-3238-4EA9-9AF2-8CFA1683D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42" y="0"/>
            <a:ext cx="2831458" cy="143224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C0EDCF6-D87B-4A69-B523-95BF52CFD6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r="11405" b="15383"/>
          <a:stretch/>
        </p:blipFill>
        <p:spPr>
          <a:xfrm>
            <a:off x="6309763" y="1312227"/>
            <a:ext cx="2830943" cy="145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06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E3C76A-132E-49DF-A6CB-B58741C5FDA4}"/>
              </a:ext>
            </a:extLst>
          </p:cNvPr>
          <p:cNvSpPr>
            <a:spLocks noGrp="1"/>
          </p:cNvSpPr>
          <p:nvPr/>
        </p:nvSpPr>
        <p:spPr>
          <a:xfrm>
            <a:off x="442074" y="26749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Synergy Week Committee</a:t>
            </a:r>
            <a:endParaRPr lang="nl-NL" sz="4000" b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E8FEC8-C831-4B9E-B7E7-068755BFF1E4}"/>
              </a:ext>
            </a:extLst>
          </p:cNvPr>
          <p:cNvSpPr>
            <a:spLocks noGrp="1"/>
          </p:cNvSpPr>
          <p:nvPr/>
        </p:nvSpPr>
        <p:spPr>
          <a:xfrm>
            <a:off x="472326" y="1037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 week in May full of activities</a:t>
            </a:r>
            <a:endParaRPr lang="nl-NL" sz="24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sz="240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Formal and Informal activities</a:t>
            </a:r>
            <a:endParaRPr lang="nl-NL" sz="24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nl-NL" sz="200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Synergy Gala</a:t>
            </a:r>
            <a:endParaRPr lang="nl-NL" sz="2000" dirty="0">
              <a:solidFill>
                <a:srgbClr val="13357A"/>
              </a:solidFill>
              <a:latin typeface="Open Sans"/>
              <a:ea typeface="Open Sans"/>
              <a:cs typeface="Open Sans"/>
            </a:endParaRPr>
          </a:p>
          <a:p>
            <a:r>
              <a:rPr lang="nl-NL" sz="240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9 committee members</a:t>
            </a:r>
            <a:endParaRPr lang="nl-NL" sz="2400" dirty="0">
              <a:solidFill>
                <a:srgbClr val="13357A"/>
              </a:solidFill>
              <a:latin typeface="Open Sans"/>
              <a:ea typeface="Open Sans"/>
              <a:cs typeface="Open Sans"/>
            </a:endParaRPr>
          </a:p>
          <a:p>
            <a:r>
              <a:rPr lang="nl-NL" sz="240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3 hours a week</a:t>
            </a:r>
          </a:p>
          <a:p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Afbeelding 5" descr="Afbeelding met persoon, poseren, groep, vloer&#10;&#10;Automatisch gegenereerde beschrijving">
            <a:extLst>
              <a:ext uri="{FF2B5EF4-FFF2-40B4-BE49-F238E27FC236}">
                <a16:creationId xmlns:a16="http://schemas.microsoft.com/office/drawing/2014/main" id="{E6B23E26-A991-4C84-A9C5-AE7D2D7E5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734" y="1752154"/>
            <a:ext cx="3611033" cy="240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63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C71B8E-9A5F-48E9-B3DA-DA0E4B1C4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13357A"/>
                </a:solidFill>
                <a:latin typeface="open sans"/>
                <a:cs typeface="Calibri"/>
              </a:rPr>
              <a:t>Active </a:t>
            </a:r>
            <a:r>
              <a:rPr lang="nl-NL" b="1" dirty="0" err="1">
                <a:solidFill>
                  <a:srgbClr val="13357A"/>
                </a:solidFill>
                <a:latin typeface="open sans"/>
                <a:cs typeface="Calibri"/>
              </a:rPr>
              <a:t>Membership</a:t>
            </a:r>
            <a:r>
              <a:rPr lang="nl-NL" b="1" dirty="0">
                <a:solidFill>
                  <a:srgbClr val="13357A"/>
                </a:solidFill>
                <a:latin typeface="open sans"/>
                <a:cs typeface="Calibri"/>
              </a:rPr>
              <a:t> Activity</a:t>
            </a:r>
            <a:endParaRPr lang="nl-NL" dirty="0">
              <a:latin typeface="open sans"/>
            </a:endParaRPr>
          </a:p>
        </p:txBody>
      </p:sp>
      <p:pic>
        <p:nvPicPr>
          <p:cNvPr id="3" name="Picture 2" descr="Schermafbeelding 2018-09-05 om 20.56.5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732" y="1110807"/>
            <a:ext cx="4264436" cy="303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6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0E1B30-46A8-4ADB-A5B3-3CC63A1FC2AC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Different </a:t>
            </a:r>
            <a:r>
              <a:rPr lang="nl-NL" b="1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roles</a:t>
            </a:r>
            <a:endParaRPr lang="nl-NL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9019F54-1AF7-4F1B-9E26-72AB6E063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295577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Chairman </a:t>
            </a: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Treasurer</a:t>
            </a: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Officer</a:t>
            </a:r>
          </a:p>
          <a:p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Internal</a:t>
            </a:r>
            <a:endParaRPr lang="nl-NL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External</a:t>
            </a:r>
          </a:p>
        </p:txBody>
      </p:sp>
    </p:spTree>
    <p:extLst>
      <p:ext uri="{BB962C8B-B14F-4D97-AF65-F5344CB8AC3E}">
        <p14:creationId xmlns:p14="http://schemas.microsoft.com/office/powerpoint/2010/main" val="4093151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4971A-F138-4F07-8C9B-77F9CB7B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3357A"/>
                </a:solidFill>
                <a:latin typeface="open sans"/>
                <a:cs typeface="Calibri"/>
              </a:rPr>
              <a:t>Commitee</a:t>
            </a:r>
            <a:r>
              <a:rPr lang="en-US" dirty="0">
                <a:cs typeface="Calibri"/>
              </a:rPr>
              <a:t> </a:t>
            </a:r>
            <a:r>
              <a:rPr lang="en-US" b="1" dirty="0">
                <a:solidFill>
                  <a:srgbClr val="13357A"/>
                </a:solidFill>
                <a:latin typeface="open sans"/>
                <a:cs typeface="Calibri"/>
              </a:rPr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2A44F-0C1C-4B7D-AFC7-B7F4A19E5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700" dirty="0">
                <a:solidFill>
                  <a:srgbClr val="13357A"/>
                </a:solidFill>
                <a:cs typeface="Calibri"/>
              </a:rPr>
              <a:t>Helps you prepare for your role in the committee</a:t>
            </a:r>
            <a:endParaRPr lang="nl-NL" dirty="0"/>
          </a:p>
          <a:p>
            <a:r>
              <a:rPr lang="en-US" sz="2700" dirty="0">
                <a:solidFill>
                  <a:srgbClr val="13357A"/>
                </a:solidFill>
                <a:cs typeface="Calibri"/>
              </a:rPr>
              <a:t>Involves organizing, planning, teambuilding and professionalism</a:t>
            </a:r>
          </a:p>
        </p:txBody>
      </p:sp>
    </p:spTree>
    <p:extLst>
      <p:ext uri="{BB962C8B-B14F-4D97-AF65-F5344CB8AC3E}">
        <p14:creationId xmlns:p14="http://schemas.microsoft.com/office/powerpoint/2010/main" val="2070354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0C06D31-E1A4-4D6B-BC0F-CD29E8D3E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nl-NL" b="1" dirty="0">
                <a:solidFill>
                  <a:srgbClr val="13357A"/>
                </a:solidFill>
                <a:latin typeface="open sans"/>
                <a:cs typeface="Calibri"/>
              </a:rPr>
              <a:t>Deadline</a:t>
            </a:r>
            <a:endParaRPr lang="nl-NL" dirty="0">
              <a:latin typeface="open sans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7236CF98-8F14-475A-BB01-11F277ADB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5566"/>
            <a:ext cx="8229600" cy="339447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nl-NL" dirty="0" err="1">
                <a:solidFill>
                  <a:srgbClr val="13357A"/>
                </a:solidFill>
                <a:cs typeface="Calibri"/>
              </a:rPr>
              <a:t>You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</a:t>
            </a:r>
            <a:r>
              <a:rPr lang="nl-NL" dirty="0" err="1">
                <a:solidFill>
                  <a:srgbClr val="13357A"/>
                </a:solidFill>
                <a:cs typeface="Calibri"/>
              </a:rPr>
              <a:t>can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register </a:t>
            </a:r>
            <a:r>
              <a:rPr lang="nl-NL" dirty="0" err="1">
                <a:solidFill>
                  <a:srgbClr val="13357A"/>
                </a:solidFill>
                <a:cs typeface="Calibri"/>
              </a:rPr>
              <a:t>for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a </a:t>
            </a:r>
            <a:r>
              <a:rPr lang="nl-NL" dirty="0" err="1">
                <a:solidFill>
                  <a:srgbClr val="13357A"/>
                </a:solidFill>
                <a:cs typeface="Calibri"/>
              </a:rPr>
              <a:t>committee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</a:t>
            </a:r>
            <a:r>
              <a:rPr lang="nl-NL" dirty="0" err="1">
                <a:solidFill>
                  <a:srgbClr val="13357A"/>
                </a:solidFill>
                <a:cs typeface="Calibri"/>
              </a:rPr>
              <a:t>from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</a:t>
            </a:r>
            <a:r>
              <a:rPr lang="nl-NL" dirty="0" err="1">
                <a:solidFill>
                  <a:srgbClr val="13357A"/>
                </a:solidFill>
                <a:cs typeface="Calibri"/>
              </a:rPr>
              <a:t>today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15:00h </a:t>
            </a:r>
            <a:r>
              <a:rPr lang="nl-NL" dirty="0" err="1">
                <a:solidFill>
                  <a:srgbClr val="13357A"/>
                </a:solidFill>
                <a:cs typeface="Calibri"/>
              </a:rPr>
              <a:t>till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</a:t>
            </a:r>
            <a:r>
              <a:rPr lang="nl-NL" dirty="0" err="1">
                <a:solidFill>
                  <a:srgbClr val="13357A"/>
                </a:solidFill>
                <a:cs typeface="Calibri"/>
              </a:rPr>
              <a:t>the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22th of September, 15:00h via </a:t>
            </a:r>
            <a:r>
              <a:rPr lang="nl-NL" dirty="0" err="1">
                <a:solidFill>
                  <a:srgbClr val="13357A"/>
                </a:solidFill>
                <a:cs typeface="Calibri"/>
              </a:rPr>
              <a:t>the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website:</a:t>
            </a:r>
          </a:p>
          <a:p>
            <a:pPr marL="0" indent="0">
              <a:buNone/>
            </a:pPr>
            <a:r>
              <a:rPr lang="nl-NL" dirty="0">
                <a:solidFill>
                  <a:srgbClr val="13357A"/>
                </a:solidFill>
                <a:cs typeface="Calibri"/>
                <a:hlinkClick r:id="rId2"/>
              </a:rPr>
              <a:t>www.synergy.nu/activemembership</a:t>
            </a:r>
            <a:endParaRPr lang="nl-NL" dirty="0">
              <a:solidFill>
                <a:srgbClr val="13357A"/>
              </a:solidFill>
              <a:cs typeface="Calibri"/>
            </a:endParaRPr>
          </a:p>
          <a:p>
            <a:pPr marL="0" indent="0">
              <a:buNone/>
            </a:pPr>
            <a:endParaRPr lang="nl-NL" dirty="0">
              <a:solidFill>
                <a:srgbClr val="13357A"/>
              </a:solidFill>
              <a:cs typeface="Calibri"/>
            </a:endParaRPr>
          </a:p>
          <a:p>
            <a:pPr marL="0" indent="0">
              <a:buNone/>
            </a:pPr>
            <a:r>
              <a:rPr lang="nl-NL" sz="3000" dirty="0">
                <a:solidFill>
                  <a:srgbClr val="13357A"/>
                </a:solidFill>
                <a:cs typeface="Calibri"/>
              </a:rPr>
              <a:t>You can give up 3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preferences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!</a:t>
            </a:r>
          </a:p>
          <a:p>
            <a:pPr marL="0" indent="0">
              <a:buNone/>
            </a:pPr>
            <a:r>
              <a:rPr lang="nl-NL" sz="3000" dirty="0">
                <a:solidFill>
                  <a:srgbClr val="13357A"/>
                </a:solidFill>
                <a:cs typeface="Calibri"/>
              </a:rPr>
              <a:t>If you want to be a chairman of a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committee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, check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that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 box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and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send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 a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motivation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 letter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to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 secretary@synergy.nu</a:t>
            </a:r>
            <a:endParaRPr lang="nl-NL" sz="3000" dirty="0">
              <a:solidFill>
                <a:srgbClr val="1335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80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41CF331-72B9-4FAB-A6DA-3CF371165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nl-NL" sz="4000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Committees that start in September 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505349BD-921A-4944-A18D-E28E8E10E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7153"/>
            <a:ext cx="8229600" cy="2955775"/>
          </a:xfrm>
        </p:spPr>
        <p:txBody>
          <a:bodyPr vert="horz" lIns="91440" tIns="45720" rIns="91440" bIns="45720" numCol="2" rtlCol="0" anchor="t">
            <a:normAutofit fontScale="62500" lnSpcReduction="20000"/>
          </a:bodyPr>
          <a:lstStyle/>
          <a:p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Big Data Day 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endParaRPr lang="nl-NL" dirty="0" err="1">
              <a:solidFill>
                <a:srgbClr val="13357A"/>
              </a:solidFill>
              <a:latin typeface="Open Sans"/>
              <a:ea typeface="Open Sans"/>
              <a:cs typeface="Open Sans"/>
            </a:endParaRPr>
          </a:p>
          <a:p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Career</a:t>
            </a:r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</a:t>
            </a:r>
            <a:endParaRPr lang="nl-NL">
              <a:cs typeface="Calibri"/>
            </a:endParaRP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Committee</a:t>
            </a: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Committee</a:t>
            </a: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Formal Master Committee</a:t>
            </a: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Informal Committee</a:t>
            </a:r>
          </a:p>
          <a:p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Informal</a:t>
            </a:r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Master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endParaRPr lang="nl-NL" dirty="0">
              <a:solidFill>
                <a:srgbClr val="13357A"/>
              </a:solidFill>
              <a:latin typeface="Open Sans"/>
              <a:ea typeface="Open Sans"/>
              <a:cs typeface="Open Sans"/>
            </a:endParaRPr>
          </a:p>
          <a:p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Magazine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endParaRPr lang="nl-NL" dirty="0">
              <a:solidFill>
                <a:srgbClr val="13357A"/>
              </a:solidFill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nl-NL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Member Deal </a:t>
            </a:r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NCE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endParaRPr lang="nl-NL" dirty="0" err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Party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</a:p>
          <a:p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Personal Development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endParaRPr lang="nl-NL" dirty="0" err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PR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 Committee</a:t>
            </a: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Synergy Drink committee</a:t>
            </a: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Synergy Weekend</a:t>
            </a:r>
          </a:p>
        </p:txBody>
      </p:sp>
    </p:spTree>
    <p:extLst>
      <p:ext uri="{BB962C8B-B14F-4D97-AF65-F5344CB8AC3E}">
        <p14:creationId xmlns:p14="http://schemas.microsoft.com/office/powerpoint/2010/main" val="1567733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4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Big Data Day </a:t>
            </a:r>
            <a:r>
              <a:rPr lang="nl-NL" sz="40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r>
              <a:rPr lang="nl-NL" sz="4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sz="26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Organises</a:t>
            </a:r>
            <a:r>
              <a:rPr lang="nl-NL" sz="26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6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the</a:t>
            </a:r>
            <a:r>
              <a:rPr lang="nl-NL" sz="26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Big Data Day</a:t>
            </a:r>
            <a:endParaRPr lang="nl-NL" sz="26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sz="26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Formal</a:t>
            </a:r>
            <a:r>
              <a:rPr lang="nl-NL" sz="26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6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activity</a:t>
            </a:r>
            <a:r>
              <a:rPr lang="nl-NL" sz="26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in Business Analytics </a:t>
            </a:r>
            <a:r>
              <a:rPr lang="nl-NL" sz="26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and</a:t>
            </a:r>
            <a:r>
              <a:rPr lang="nl-NL" sz="26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Big Data</a:t>
            </a:r>
          </a:p>
          <a:p>
            <a:r>
              <a:rPr lang="nl-NL" sz="26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6-8 </a:t>
            </a:r>
            <a:r>
              <a:rPr lang="nl-NL" sz="26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r>
              <a:rPr lang="nl-NL" sz="26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members</a:t>
            </a:r>
          </a:p>
          <a:p>
            <a:r>
              <a:rPr lang="nl-NL" sz="26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2-6 </a:t>
            </a:r>
            <a:r>
              <a:rPr lang="nl-NL" sz="26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hours</a:t>
            </a:r>
            <a:r>
              <a:rPr lang="nl-NL" sz="26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a week</a:t>
            </a:r>
          </a:p>
          <a:p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6" descr="A picture containing text, indoor, desk&#10;&#10;Description automatically generated">
            <a:extLst>
              <a:ext uri="{FF2B5EF4-FFF2-40B4-BE49-F238E27FC236}">
                <a16:creationId xmlns:a16="http://schemas.microsoft.com/office/drawing/2014/main" id="{53D57C49-842A-4628-81F8-C5ADF06FF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650" y="2321299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9465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E210D-5A04-44EB-BA7D-18E9FCBDC7A4}"/>
              </a:ext>
            </a:extLst>
          </p:cNvPr>
          <p:cNvSpPr>
            <a:spLocks noGrp="1"/>
          </p:cNvSpPr>
          <p:nvPr/>
        </p:nvSpPr>
        <p:spPr>
          <a:xfrm>
            <a:off x="301178" y="37742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</a:t>
            </a:r>
            <a:r>
              <a:rPr lang="nl-NL" sz="4000" b="1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sz="4000" b="1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18BDA6-7647-40B6-8141-F1968EB8E240}"/>
              </a:ext>
            </a:extLst>
          </p:cNvPr>
          <p:cNvSpPr>
            <a:spLocks noGrp="1"/>
          </p:cNvSpPr>
          <p:nvPr/>
        </p:nvSpPr>
        <p:spPr>
          <a:xfrm>
            <a:off x="244732" y="1399822"/>
            <a:ext cx="6870233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something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society</a:t>
            </a:r>
          </a:p>
          <a:p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day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c</a:t>
            </a:r>
            <a:r>
              <a:rPr lang="en-US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hoose</a:t>
            </a:r>
            <a:r>
              <a:rPr lang="en-US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charity group, fundraising campaign for Serious Request, </a:t>
            </a:r>
            <a:r>
              <a:rPr lang="en-US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RAGweek</a:t>
            </a:r>
            <a:endParaRPr lang="en-US" sz="20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committee members</a:t>
            </a:r>
          </a:p>
          <a:p>
            <a:r>
              <a:rPr lang="en-US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spend: 0-2 hours a week</a:t>
            </a:r>
            <a:endParaRPr lang="nl-NL" sz="20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3B94A5-7C5B-475B-9449-34029FE03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934" y="2509593"/>
            <a:ext cx="2300389" cy="164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76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E210D-5A04-44EB-BA7D-18E9FCBDC7A4}"/>
              </a:ext>
            </a:extLst>
          </p:cNvPr>
          <p:cNvSpPr>
            <a:spLocks noGrp="1"/>
          </p:cNvSpPr>
          <p:nvPr/>
        </p:nvSpPr>
        <p:spPr>
          <a:xfrm>
            <a:off x="301178" y="37742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</a:t>
            </a:r>
            <a:r>
              <a:rPr lang="nl-NL" sz="4000" b="1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sz="4000" b="1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18BDA6-7647-40B6-8141-F1968EB8E240}"/>
              </a:ext>
            </a:extLst>
          </p:cNvPr>
          <p:cNvSpPr>
            <a:spLocks noGrp="1"/>
          </p:cNvSpPr>
          <p:nvPr/>
        </p:nvSpPr>
        <p:spPr>
          <a:xfrm>
            <a:off x="244732" y="1399822"/>
            <a:ext cx="6870233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Activities</a:t>
            </a:r>
            <a:r>
              <a:rPr lang="nl-NL" sz="20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for</a:t>
            </a:r>
            <a:r>
              <a:rPr lang="nl-NL" sz="20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specific</a:t>
            </a:r>
            <a:r>
              <a:rPr lang="nl-NL" sz="20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students</a:t>
            </a:r>
            <a:r>
              <a:rPr lang="nl-NL" sz="20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per </a:t>
            </a:r>
            <a:r>
              <a:rPr lang="nl-NL" sz="20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study</a:t>
            </a:r>
            <a:r>
              <a:rPr lang="nl-NL" sz="20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phase</a:t>
            </a:r>
            <a:endParaRPr lang="nl-NL" sz="20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Nice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start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endParaRPr lang="nl-NL" sz="20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members</a:t>
            </a:r>
          </a:p>
          <a:p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spent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 week</a:t>
            </a:r>
          </a:p>
        </p:txBody>
      </p:sp>
      <p:pic>
        <p:nvPicPr>
          <p:cNvPr id="4" name="Afbeelding 4" descr="Afbeelding met buiten, lucht, boom, persoon&#10;&#10;Automatisch gegenereerde beschrijving">
            <a:extLst>
              <a:ext uri="{FF2B5EF4-FFF2-40B4-BE49-F238E27FC236}">
                <a16:creationId xmlns:a16="http://schemas.microsoft.com/office/drawing/2014/main" id="{39115608-4491-4D1B-A421-C9ABB6883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066" y="2101850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30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FEA7E-183E-4384-849F-179669A9E7D8}"/>
              </a:ext>
            </a:extLst>
          </p:cNvPr>
          <p:cNvSpPr>
            <a:spLocks noGrp="1"/>
          </p:cNvSpPr>
          <p:nvPr/>
        </p:nvSpPr>
        <p:spPr>
          <a:xfrm>
            <a:off x="488857" y="33019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Formal</a:t>
            </a:r>
            <a:r>
              <a:rPr lang="nl-NL" sz="4000" b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Master </a:t>
            </a:r>
            <a:r>
              <a:rPr lang="nl-NL" sz="4000" b="1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sz="4000" b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D62D4A4-0EB2-4593-B3DC-1236F2D06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398" y="2662665"/>
            <a:ext cx="2232672" cy="14880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Tekstvak 23">
            <a:extLst>
              <a:ext uri="{FF2B5EF4-FFF2-40B4-BE49-F238E27FC236}">
                <a16:creationId xmlns:a16="http://schemas.microsoft.com/office/drawing/2014/main" id="{83E3B001-9045-41D1-A28A-A6963BF8B049}"/>
              </a:ext>
            </a:extLst>
          </p:cNvPr>
          <p:cNvSpPr txBox="1"/>
          <p:nvPr/>
        </p:nvSpPr>
        <p:spPr>
          <a:xfrm>
            <a:off x="335599" y="1042206"/>
            <a:ext cx="3207780" cy="31085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Expand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contacting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potential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future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employers</a:t>
            </a:r>
            <a:endParaRPr lang="nl-NL" sz="20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recruitment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dinners</a:t>
            </a:r>
            <a:endParaRPr lang="nl-NL" sz="20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Formal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activities</a:t>
            </a:r>
            <a:endParaRPr lang="nl-NL" sz="20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7B2903D-1F1F-4D23-AD50-4FEBBF668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070" y="2441279"/>
            <a:ext cx="2599331" cy="170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38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4000" b="1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Informal</a:t>
            </a:r>
            <a:r>
              <a:rPr lang="nl-NL" sz="4000" b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4000" b="1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sz="4000" b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Informal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activities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activities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1-2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week </a:t>
            </a: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6-8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members </a:t>
            </a:r>
          </a:p>
          <a:p>
            <a:pPr marL="0" indent="0">
              <a:buNone/>
            </a:pPr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B1C535D-3AB8-44D3-A53B-FB9DF09946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48" y="2068831"/>
            <a:ext cx="3160310" cy="210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5170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6E57540AD8B74CA1D0E026586D5559" ma:contentTypeVersion="13" ma:contentTypeDescription="Een nieuw document maken." ma:contentTypeScope="" ma:versionID="671e13d1e55db4d34639ec21abd77f86">
  <xsd:schema xmlns:xsd="http://www.w3.org/2001/XMLSchema" xmlns:xs="http://www.w3.org/2001/XMLSchema" xmlns:p="http://schemas.microsoft.com/office/2006/metadata/properties" xmlns:ns2="ae0eaab5-e6ee-4e1f-b5f0-0505705768a9" xmlns:ns3="fed38f6a-60b1-4321-9d84-b3b1b04adc6d" targetNamespace="http://schemas.microsoft.com/office/2006/metadata/properties" ma:root="true" ma:fieldsID="9fef4623032a5676ce2417c06286cbfe" ns2:_="" ns3:_="">
    <xsd:import namespace="ae0eaab5-e6ee-4e1f-b5f0-0505705768a9"/>
    <xsd:import namespace="fed38f6a-60b1-4321-9d84-b3b1b04adc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0eaab5-e6ee-4e1f-b5f0-0505705768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d38f6a-60b1-4321-9d84-b3b1b04adc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763939C-8978-4029-9FB1-CB3791B735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BE534F-B227-41EE-A82D-E503C16E8E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0eaab5-e6ee-4e1f-b5f0-0505705768a9"/>
    <ds:schemaRef ds:uri="fed38f6a-60b1-4321-9d84-b3b1b04adc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FE3CF6-04DC-49C6-A8B2-5A29E9B1FA7F}">
  <ds:schemaRefs>
    <ds:schemaRef ds:uri="ae0eaab5-e6ee-4e1f-b5f0-0505705768a9"/>
    <ds:schemaRef ds:uri="fed38f6a-60b1-4321-9d84-b3b1b04adc6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793</Words>
  <Application>Microsoft Office PowerPoint</Application>
  <PresentationFormat>Diavoorstelling (16:9)</PresentationFormat>
  <Paragraphs>181</Paragraphs>
  <Slides>31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2" baseType="lpstr">
      <vt:lpstr>Kantoorthema</vt:lpstr>
      <vt:lpstr>Welcome!</vt:lpstr>
      <vt:lpstr>Committees in general</vt:lpstr>
      <vt:lpstr>PowerPoint-presentatie</vt:lpstr>
      <vt:lpstr>Committees that start in September </vt:lpstr>
      <vt:lpstr>Big Data Day Committee </vt:lpstr>
      <vt:lpstr>PowerPoint-presentatie</vt:lpstr>
      <vt:lpstr>PowerPoint-presentatie</vt:lpstr>
      <vt:lpstr>PowerPoint-presentatie</vt:lpstr>
      <vt:lpstr>Informal Committee</vt:lpstr>
      <vt:lpstr>Informal Master Committee</vt:lpstr>
      <vt:lpstr>Magazine Committee </vt:lpstr>
      <vt:lpstr>Member Deal Committee </vt:lpstr>
      <vt:lpstr>PowerPoint-presentatie</vt:lpstr>
      <vt:lpstr>PowerPoint-presentatie</vt:lpstr>
      <vt:lpstr>Party Committee</vt:lpstr>
      <vt:lpstr>Personal Development Committee</vt:lpstr>
      <vt:lpstr>Photo Committee</vt:lpstr>
      <vt:lpstr>PR Committee</vt:lpstr>
      <vt:lpstr>Sports Committee</vt:lpstr>
      <vt:lpstr>PowerPoint-presentatie</vt:lpstr>
      <vt:lpstr>Synergy Weekend</vt:lpstr>
      <vt:lpstr>Committees that start in February</vt:lpstr>
      <vt:lpstr>Atlas Committee </vt:lpstr>
      <vt:lpstr>Business Trip Committee </vt:lpstr>
      <vt:lpstr>PowerPoint-presentatie</vt:lpstr>
      <vt:lpstr>Orientation Week Committee</vt:lpstr>
      <vt:lpstr>PowerPoint-presentatie</vt:lpstr>
      <vt:lpstr>PowerPoint-presentatie</vt:lpstr>
      <vt:lpstr>Active Membership Activity</vt:lpstr>
      <vt:lpstr>Commitee Training</vt:lpstr>
      <vt:lpstr>Deadline</vt:lpstr>
    </vt:vector>
  </TitlesOfParts>
  <Company>Synergy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Sebastiaen Gonzalez Fernandez</dc:creator>
  <cp:lastModifiedBy>Justin Jansen</cp:lastModifiedBy>
  <cp:revision>179</cp:revision>
  <dcterms:created xsi:type="dcterms:W3CDTF">2017-06-26T16:36:59Z</dcterms:created>
  <dcterms:modified xsi:type="dcterms:W3CDTF">2021-09-15T09:40:45Z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0x010100FB6E57540AD8B74CA1D0E026586D5559</vt:lpwstr>
  </property>
</Properties>
</file>